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f765ce2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专题1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理想气体状态方程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db44a8000985e09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9.jpeg"/><Relationship Id="rId1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0.jpeg"/><Relationship Id="rId1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1_1#d3779a438?vop=1&amp;vop=1&amp;pid=3ac373c4b&amp;color=0,0,0&amp;vtp=1&amp;bt=1&amp;bbb=1&amp;hb=1"/>
              <p:cNvSpPr/>
              <p:nvPr/>
            </p:nvSpPr>
            <p:spPr>
              <a:xfrm>
                <a:off x="722376" y="972000"/>
                <a:ext cx="10753344" cy="24241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假设两部分气体的体积不变,设气体初始状态的参量为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,末状态参量为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,压强变化为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,由查理定律有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,开始时两部分气体的压强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氧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氢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,若变化过程中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相同,由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氧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氢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,所以汞柱向右移动,故A、B错误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.开始时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两部分气体的压强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氧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氢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293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氧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氢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氧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氢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,所以汞柱向左移,故C正确,D错误.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1_1#d3779a438?vop=1&amp;vop=1&amp;pid=3ac373c4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24176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21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2_1#d3779a438?vop=1&amp;vop=1&amp;pid=3ac373c4b&amp;color=0,0,0&amp;mp=1&amp;vtp=1&amp;bt=1&amp;bbb=1&amp;hb=1"/>
              <p:cNvSpPr/>
              <p:nvPr/>
            </p:nvSpPr>
            <p:spPr>
              <a:xfrm>
                <a:off x="722376" y="710380"/>
                <a:ext cx="10753344" cy="5110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【方法总结】</a:t>
                </a:r>
                <a:endParaRPr lang="en-US" altLang="zh-CN" sz="20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液柱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、活塞移动问题的解题方法</a:t>
                </a:r>
                <a:endParaRPr lang="en-US" altLang="zh-CN" sz="20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当被封闭的气体的状态发生变化时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,将引起与之关联的液体（或活塞）发生移动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,此类问题的特点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是气体的状态参量发生变化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,直接判断液柱（或活塞）的移动方向比较困难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,通常先进行气体状态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的假设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,然后应用气体实验定律求解.一般思路如下：</a:t>
                </a:r>
                <a:endParaRPr lang="en-US" altLang="zh-CN" sz="20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1）先假设液柱（或活塞）不发生移动,两部分气体均发生相应的等容变化.</a:t>
                </a:r>
                <a:endParaRPr lang="en-US" altLang="zh-CN" sz="20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2）对两部分气体分别应用查理定律的推论式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,求出每一部分气体压强的变化量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加以比较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.如果液柱（或活塞）两端的横截面积相等,若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均大于零,意味着两部分气体的压强均增大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（或活塞）向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值较小的一方移动;若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均小于零,意味着两部分气体的压强均减小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,则液柱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或活塞）向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|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较大的一方移动;若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相等,则液柱（或活塞）不移动.</a:t>
                </a:r>
                <a:endParaRPr lang="en-US" altLang="zh-CN" sz="20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.如果液柱（或活塞）两端的横截面积不相等,则应考虑液柱（或活塞）两端的受力变化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均大于零,则液柱（或活塞）向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较小的一方移动;若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均小于零,则液柱（或活塞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|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较大的一方移动;若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相等,则液柱（或活塞）不移动.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2_1#d3779a438?vop=1&amp;vop=1&amp;pid=3ac373c4b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710380"/>
                <a:ext cx="10753344" cy="511073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644" b="-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5c659e4a8?vop=1&amp;pid=3ac373c4b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[山东济南一中2025高二下期中]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某同学利用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DIS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实验系统研究一定质量理想气体的状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，实验后计算机获取的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图像如图所示，已知气体在状态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.如将上述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变化过程的图像改为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下列图像正确的是(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5c659e4a8?vop=1&amp;pid=3ac373c4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91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5c659e4a8.bracket?vop=1&amp;pid=3ac373c4b&amp;color=0,0,0&amp;vpa=4&amp;vtp=1&amp;bbb=1"/>
          <p:cNvSpPr/>
          <p:nvPr/>
        </p:nvSpPr>
        <p:spPr>
          <a:xfrm>
            <a:off x="8033322" y="1867350"/>
            <a:ext cx="542036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p:pic>
        <p:nvPicPr>
          <p:cNvPr id="4" name="QC_5_BD.13_2#5c659e4a8?vop=1&amp;pid=3ac373c4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3792" y="2408877"/>
            <a:ext cx="1810512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3_3#5c659e4a8.choices?vop=1&amp;pid=3ac373c4b&amp;color=0,0,0&amp;vtp=1&amp;bbb=1"/>
          <p:cNvSpPr/>
          <p:nvPr/>
        </p:nvSpPr>
        <p:spPr>
          <a:xfrm>
            <a:off x="722377" y="4161477"/>
            <a:ext cx="10749630" cy="14683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13100"/>
              </a:lnSpc>
              <a:tabLst>
                <a:tab pos="2617470" algn="l"/>
                <a:tab pos="5196840" algn="l"/>
                <a:tab pos="82969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63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</a:t>
            </a:r>
            <a:r>
              <a:rPr lang="en-US" altLang="zh-CN" sz="64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</a:t>
            </a:r>
            <a:r>
              <a:rPr lang="en-US" altLang="zh-CN" sz="73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D.</a:t>
            </a:r>
            <a:r>
              <a:rPr lang="en-US" altLang="zh-CN" sz="73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5_BD.13_3#5c659e4a8.choice_image?vop=1&amp;pid=3ac373c4b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1141" y="4353501"/>
            <a:ext cx="1545336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13_3#5c659e4a8.choice_image?vop=1&amp;pid=3ac373c4b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7974" y="4344357"/>
            <a:ext cx="1545336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13_3#5c659e4a8.choice_image?vop=1&amp;pid=3ac373c4b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1311" y="4161477"/>
            <a:ext cx="209397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5_BD.13_3#5c659e4a8.choice_image?vop=1&amp;pid=3ac373c4b&amp;color=0,0,0&amp;tib=255,255,255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63413" y="4390077"/>
            <a:ext cx="1645920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5c659e4a8?vop=1&amp;vop=1&amp;pid=3ac373c4b&amp;color=0,0,0&amp;vtp=1&amp;bt=1&amp;bbb=1&amp;hb=1"/>
              <p:cNvSpPr/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图像可得,理想气体在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态发生等压变化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,由盖—吕萨克定律有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,理想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状态发生等容变化,由查理定律有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,故A、C正确.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5c659e4a8?vop=1&amp;vop=1&amp;pid=3ac373c4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319" b="-23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16_1#d715949ad?htil=2&amp;vop=1&amp;pid=3ac373c4b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25206" y="1054296"/>
            <a:ext cx="914400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16_2#d715949ad?htil=2&amp;vop=1&amp;pid=3ac373c4b&amp;color=0,0,0&amp;vtp=1&amp;bt=1&amp;bbb=1&amp;hb=1&amp;hs=1"/>
              <p:cNvSpPr/>
              <p:nvPr/>
            </p:nvSpPr>
            <p:spPr>
              <a:xfrm>
                <a:off x="722376" y="972000"/>
                <a:ext cx="9701784" cy="26970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的气缸与质量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的活塞封闭了一定质量的理想气体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（气体的重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力可以忽略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），不漏气的活塞被一劲度系数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的轻质弹簧竖直向上举起立于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，如图所示.环境温度为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时被封气柱长度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，气缸口离地的高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，若环境温度变化时，气缸有良好的导热性能.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已知活塞与气缸壁间无摩擦，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弹簧原长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，活塞横截面积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地重力加速度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BD.16_2#d715949ad?htil=2&amp;vop=1&amp;pid=3ac373c4b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9701784" cy="2697036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r="-1198" b="-16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17_1#4ea78c7e4?vop=1&amp;pid=d715949ad&amp;color=0,0,0&amp;vtp=1&amp;bbb=1&amp;hs=1"/>
          <p:cNvSpPr/>
          <p:nvPr/>
        </p:nvSpPr>
        <p:spPr>
          <a:xfrm>
            <a:off x="722376" y="3670433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（1）初始时，气体的压强为多少？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18_1#4ea78c7e4?vop=1&amp;vop=1&amp;pid=d715949ad&amp;color=0,0,0&amp;vtp=1&amp;bbb=1"/>
              <p:cNvSpPr/>
              <p:nvPr/>
            </p:nvSpPr>
            <p:spPr>
              <a:xfrm>
                <a:off x="722376" y="4136142"/>
                <a:ext cx="10753344" cy="411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AN.18_1#4ea78c7e4?vop=1&amp;vop=1&amp;pid=d715949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36142"/>
                <a:ext cx="10753344" cy="411734"/>
              </a:xfrm>
              <a:prstGeom prst="rect">
                <a:avLst/>
              </a:prstGeom>
              <a:blipFill rotWithShape="1">
                <a:blip r:embed="rId3"/>
                <a:stretch>
                  <a:fillRect l="-4" t="-94" b="-140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S.19_1#4ea78c7e4?vop=1&amp;vop=1&amp;pid=d715949ad&amp;color=0,0,0&amp;vtp=1&amp;bbb=1"/>
              <p:cNvSpPr/>
              <p:nvPr/>
            </p:nvSpPr>
            <p:spPr>
              <a:xfrm>
                <a:off x="722376" y="4602676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初始时，对气缸受力分析有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O_6_AS.19_1#4ea78c7e4?vop=1&amp;vop=1&amp;pid=d715949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02676"/>
                <a:ext cx="10753344" cy="434785"/>
              </a:xfrm>
              <a:prstGeom prst="rect">
                <a:avLst/>
              </a:prstGeom>
              <a:blipFill rotWithShape="1">
                <a:blip r:embed="rId4"/>
                <a:stretch>
                  <a:fillRect l="-4" t="-45" b="-138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0_1#106bacd47?vop=1&amp;pid=d715949ad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（2）环境温度降到多少时气缸着地？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1_1#106bacd47?vop=1&amp;vop=1&amp;pid=d715949ad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𝟐𝟓𝟎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1_1#106bacd47?vop=1&amp;vop=1&amp;pid=d715949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2_1#106bacd47?vop=1&amp;vop=1&amp;pid=d715949ad&amp;color=0,0,0&amp;vtp=1&amp;bbb=1&amp;hb=1"/>
              <p:cNvSpPr/>
              <p:nvPr/>
            </p:nvSpPr>
            <p:spPr>
              <a:xfrm>
                <a:off x="722376" y="1843728"/>
                <a:ext cx="10753344" cy="144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气缸下落过程中,气体发生等压变化,对气缸和活塞整体分析可知,活塞位置不变,由盖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—吕萨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克定律知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2_1#106bacd47?vop=1&amp;vop=1&amp;pid=d715949a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440434"/>
              </a:xfrm>
              <a:prstGeom prst="rect">
                <a:avLst/>
              </a:prstGeom>
              <a:blipFill rotWithShape="1">
                <a:blip r:embed="rId2"/>
                <a:stretch>
                  <a:fillRect l="-4" t="-22" b="-31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3_1#e34fe45d8?vop=1&amp;pid=d715949ad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（3）环境温度降到多少时能使弹簧恢复原长？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4_1#e34fe45d8?vop=1&amp;vop=1&amp;pid=d715949ad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𝟒𝟖𝟎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4_1#e34fe45d8?vop=1&amp;vop=1&amp;pid=d715949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5_1#e34fe45d8?vop=1&amp;vop=1&amp;pid=d715949ad&amp;color=0,0,0&amp;vtp=1&amp;bbb=1&amp;hb=1"/>
              <p:cNvSpPr/>
              <p:nvPr/>
            </p:nvSpPr>
            <p:spPr>
              <a:xfrm>
                <a:off x="722376" y="1843728"/>
                <a:ext cx="10753344" cy="3048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待缸口着地后,再降低温度时,气体压强减小,活塞上移,弹簧逐渐恢复原长,初始时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,由胡克定律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解得弹簧的形变量为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设弹簧恢复原长时的环境温度为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,气柱长度为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,由活塞的平衡条件知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,由几何关系知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5_1#e34fe45d8?vop=1&amp;vop=1&amp;pid=d715949a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3048000"/>
              </a:xfrm>
              <a:prstGeom prst="rect">
                <a:avLst/>
              </a:prstGeom>
              <a:blipFill rotWithShape="1">
                <a:blip r:embed="rId2"/>
                <a:stretch>
                  <a:fillRect l="-4" t="-11" r="-862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6_1#5be610e5d?vop=1&amp;pid=3ac373c4b&amp;color=0,0,0&amp;vtp=1&amp;bt=1&amp;bbb=1&amp;hb=1"/>
              <p:cNvSpPr/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[河北邢台2024高二下联考]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如图所示，左端封闭、右端开口、内径相同的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形细玻璃管竖直放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，左管中封闭有长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的空气柱，两管水银面相平，水银柱足够长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，已知大气压强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，初始时封闭气体的热力学温度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.现将下端阀门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打开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，缓慢流出部分水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，然后关闭阀门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，左管水银面下降的高度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6_1#5be610e5d?vop=1&amp;pid=3ac373c4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42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6_2#5be610e5d?vop=1&amp;pid=3ac373c4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6128" y="2875603"/>
            <a:ext cx="996696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7_1#c42e3427f?vop=1&amp;pid=5be610e5d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（1）求右管水银面下降的高度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27_1#c42e3427f?vop=1&amp;pid=5be610e5d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8_1#c42e3427f?vop=1&amp;vop=1&amp;pid=5be610e5d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8_1#c42e3427f?vop=1&amp;vop=1&amp;pid=5be610e5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9_1#c42e3427f?vop=1&amp;vop=1&amp;pid=5be610e5d&amp;color=0,0,0&amp;vtp=1&amp;bbb=1&amp;hb=1"/>
              <p:cNvSpPr/>
              <p:nvPr/>
            </p:nvSpPr>
            <p:spPr>
              <a:xfrm>
                <a:off x="722376" y="1843728"/>
                <a:ext cx="10753344" cy="1834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左管水银面下降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的过程中,左管内封闭气体发生等温变化,有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此时左管水银面比右管水银面高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,右管水银面下降的高度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9_1#c42e3427f?vop=1&amp;vop=1&amp;pid=5be610e5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8341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4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0_1#6f758f74f?vop=1&amp;pid=5be610e5d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（2）关闭阀门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后，若缓慢改变左管内封闭气体的温度，使左管的水银面回到最初高度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，求此时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左管内气体的热力学温度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0_1#6f758f74f?vop=1&amp;pid=5be610e5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96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1_1#6f758f74f?vop=1&amp;vop=1&amp;pid=5be610e5d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𝟐𝟖𝟎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1_1#6f758f74f?vop=1&amp;vop=1&amp;pid=5be610e5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2_1#6f758f74f?vop=1&amp;vop=1&amp;pid=5be610e5d&amp;color=0,0,0&amp;vtp=1&amp;bbb=1&amp;hb=1"/>
              <p:cNvSpPr/>
              <p:nvPr/>
            </p:nvSpPr>
            <p:spPr>
              <a:xfrm>
                <a:off x="722376" y="2291403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要使左管水银面回到原来高度,则右管水银面要再下降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,左管内封闭气体的压强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  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,根据查理定律有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2_1#6f758f74f?vop=1&amp;vop=1&amp;pid=5be610e5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1016000"/>
              </a:xfrm>
              <a:prstGeom prst="rect">
                <a:avLst/>
              </a:prstGeom>
              <a:blipFill rotWithShape="1">
                <a:blip r:embed="rId3"/>
                <a:stretch>
                  <a:fillRect l="-4" t="-3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3ac373c4b.fixed?pid=b41647f95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4#3ac373c4b.fixed?pid=b41647f9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第5节综合训练</a:t>
            </a:r>
            <a:endParaRPr lang="en-US" altLang="zh-CN" sz="4400" dirty="0"/>
          </a:p>
        </p:txBody>
      </p:sp>
      <p:pic>
        <p:nvPicPr>
          <p:cNvPr id="4" name="C_4#3ac373c4b.fixed?pid=b41647f9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3ac373c4b.fixed?pid=b41647f95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3_1#276fb9343?vop=1&amp;pid=5be610e5d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（3）关闭阀门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后，若将右端封闭，保持右管内封闭气体的温度不变的同时，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对左管缓慢加热，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使左管和右管的水银面再次相平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，求此时左管内气体的热力学温度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3_1#276fb9343?vop=1&amp;pid=5be610e5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96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4_1#276fb9343?vop=1&amp;vop=1&amp;pid=5be610e5d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𝟑𝟓𝟎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4_1#276fb9343?vop=1&amp;vop=1&amp;pid=5be610e5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5_1#276fb9343?vop=1&amp;vop=1&amp;pid=5be610e5d&amp;color=0,0,0&amp;vtp=1&amp;bbb=1"/>
              <p:cNvSpPr/>
              <p:nvPr/>
            </p:nvSpPr>
            <p:spPr>
              <a:xfrm>
                <a:off x="722376" y="2291403"/>
                <a:ext cx="10753344" cy="1663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右管内封闭气体发生等温变化,根据玻意耳定律有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对左管内封闭气体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5_1#276fb9343?vop=1&amp;vop=1&amp;pid=5be610e5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1663700"/>
              </a:xfrm>
              <a:prstGeom prst="rect">
                <a:avLst/>
              </a:prstGeom>
              <a:blipFill rotWithShape="1">
                <a:blip r:embed="rId3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6_1#b8d2b2216?vop=1&amp;pid=3ac373c4b&amp;color=0,0,0&amp;vtp=1&amp;bt=1&amp;bbb=1&amp;hb=1"/>
              <p:cNvSpPr/>
              <p:nvPr/>
            </p:nvSpPr>
            <p:spPr>
              <a:xfrm>
                <a:off x="722376" y="972000"/>
                <a:ext cx="10753344" cy="17698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[河南部分学校2024高二下联考]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如图所示，一圆柱形细金属气缸直立于地面上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，两段水银柱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高度均为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，封闭了两部分理想气体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.水银柱与气缸接触良好（不漏气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）且无摩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，系统静止时，水银柱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的上表面到气缸口的距离也为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气柱的长度均为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.开始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气体温度均为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6_1#b8d2b2216?vop=1&amp;pid=3ac373c4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69809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608" b="-2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36_2#b8d2b2216?vop=1&amp;pid=3ac373c4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3832" y="2871603"/>
            <a:ext cx="1152144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7_1#8d22e332f?vop=1&amp;pid=b8d2b2216&amp;color=0,0,0&amp;mp=1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（1）若缓慢向气缸注入水银长度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（与水银柱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之间无间隙），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气体温度都不变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终水银柱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上表面与气缸口的高度差；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7_1#8d22e332f?vop=1&amp;pid=b8d2b221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478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8_1#8d22e332f?vop=1&amp;vop=1&amp;pid=b8d2b2216&amp;color=0,0,0&amp;vtp=1&amp;bbb=1"/>
              <p:cNvSpPr/>
              <p:nvPr/>
            </p:nvSpPr>
            <p:spPr>
              <a:xfrm>
                <a:off x="722376" y="1834203"/>
                <a:ext cx="10753344" cy="5956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𝟒𝟒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8_1#8d22e332f?vop=1&amp;vop=1&amp;pid=b8d2b22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595694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S.39_1#8d22e332f?vop=1&amp;vop=1&amp;pid=b8d2b2216&amp;color=0,0,0&amp;vtp=1&amp;bt=1&amp;bbb=1"/>
              <p:cNvSpPr/>
              <p:nvPr/>
            </p:nvSpPr>
            <p:spPr>
              <a:xfrm>
                <a:off x="722376" y="972000"/>
                <a:ext cx="10753344" cy="4711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,初态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末态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,初态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末态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100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,水银柱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上表面与气缸口的高度差为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6_AS.39_1#8d22e332f?vop=1&amp;vop=1&amp;pid=b8d2b221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711700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0_1#ce64525fa?vop=1&amp;pid=b8d2b2216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（2）若初始状态下，在水银柱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的下方插入隔板，使气体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体积恒定，只对气体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缓慢加热使水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银柱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全部流出，求气体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的热力学温度至少要达到多大（保留3位有效数字）.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0_1#ce64525fa?vop=1&amp;pid=b8d2b22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1_1#ce64525fa?vop=1&amp;vop=1&amp;pid=b8d2b2216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𝟓𝟏𝟎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1_1#ce64525fa?vop=1&amp;vop=1&amp;pid=b8d2b22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2_1#ce64525fa?vop=1&amp;vop=1&amp;pid=b8d2b2216&amp;color=0,0,0&amp;vtp=1&amp;bbb=1&amp;hb=1"/>
              <p:cNvSpPr/>
              <p:nvPr/>
            </p:nvSpPr>
            <p:spPr>
              <a:xfrm>
                <a:off x="722376" y="2291403"/>
                <a:ext cx="10753344" cy="2939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,初态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流出水银后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（剩余长度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cmHg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Hg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根据数学知识可得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存在最大值,最大值为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的热力学温度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至少要达到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2_1#ce64525fa?vop=1&amp;vop=1&amp;pid=b8d2b22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2939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1" b="-15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8aabb2cc0?vop=1&amp;pid=3ac373c4b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[山东潍坊2025高二下期中]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如图所示，向一个空的铝制饮料罐中插入一根透明吸管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，接口用蜡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密封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，在吸管内吸入一小段油柱，不计大气压的变化，这就是一个简易的气温计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.已知吸管的横截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，封闭气体温度为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，当温度变化量为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油柱移动的距离为(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8aabb2cc0?vop=1&amp;pid=3ac373c4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17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8aabb2cc0.bracket?vop=1&amp;pid=3ac373c4b&amp;color=0,0,0&amp;vpa=1&amp;vtp=1"/>
          <p:cNvSpPr/>
          <p:nvPr/>
        </p:nvSpPr>
        <p:spPr>
          <a:xfrm>
            <a:off x="10074720" y="18673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1_2#8aabb2cc0?vop=1&amp;pid=3ac373c4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7216" y="2408877"/>
            <a:ext cx="1874520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8aabb2cc0.choices?vop=1&amp;pid=3ac373c4b&amp;color=0,0,0&amp;vtp=1&amp;bbb=1"/>
              <p:cNvSpPr/>
              <p:nvPr/>
            </p:nvSpPr>
            <p:spPr>
              <a:xfrm>
                <a:off x="722376" y="3043877"/>
                <a:ext cx="10753344" cy="59448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830830" algn="l"/>
                    <a:tab pos="5636260" algn="l"/>
                    <a:tab pos="82384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𝑇𝑆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𝑉𝑆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3#8aabb2cc0.choices?vop=1&amp;pid=3ac373c4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043877"/>
                <a:ext cx="10753344" cy="594487"/>
              </a:xfrm>
              <a:prstGeom prst="rect">
                <a:avLst/>
              </a:prstGeom>
              <a:blipFill rotWithShape="1">
                <a:blip r:embed="rId3"/>
                <a:stretch>
                  <a:fillRect l="-4" t="-54" b="-88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8aabb2cc0?vop=1&amp;vop=1&amp;pid=3ac373c4b&amp;color=0,0,0&amp;vtp=1&amp;bt=1&amp;bbb=1&amp;hb=1"/>
              <p:cNvSpPr/>
              <p:nvPr/>
            </p:nvSpPr>
            <p:spPr>
              <a:xfrm>
                <a:off x="722376" y="972000"/>
                <a:ext cx="10753344" cy="12439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饮料罐中气体的压强与外界大气压是相同的,饮料罐中的气体做等压变化，根据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8aabb2cc0?vop=1&amp;vop=1&amp;pid=3ac373c4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43965"/>
              </a:xfrm>
              <a:prstGeom prst="rect">
                <a:avLst/>
              </a:prstGeom>
              <a:blipFill rotWithShape="1">
                <a:blip r:embed="rId1"/>
                <a:stretch>
                  <a:fillRect l="-4" t="-36" b="-40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d4713bc3c?vop=1&amp;pid=3ac373c4b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[湖北荆州中学2025高二下月考]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热气球广泛用于空中游览、空中广告、空中摄影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、海疆巡逻等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领域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，工作原理是利用加热球囊内的空气产生浮力升空飞行.若加热前，球囊内的温度为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，空气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密度为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，加热一段时间后，热气球刚要上升时球囊内的温度升至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，空气密度为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.不计球囊体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积的变化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，若大气压强不变，则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之比为(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d4713bc3c?vop=1&amp;pid=3ac373c4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99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d4713bc3c.bracket?vop=1&amp;pid=3ac373c4b&amp;color=0,0,0&amp;vpa=2&amp;vtp=1"/>
          <p:cNvSpPr/>
          <p:nvPr/>
        </p:nvSpPr>
        <p:spPr>
          <a:xfrm>
            <a:off x="5982399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4_2#d4713bc3c?vop=1&amp;pid=3ac373c4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0680" y="2866077"/>
            <a:ext cx="1307592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d4713bc3c.choices?vop=1&amp;pid=3ac373c4b&amp;color=0,0,0&amp;vtp=1&amp;bbb=1"/>
              <p:cNvSpPr/>
              <p:nvPr/>
            </p:nvSpPr>
            <p:spPr>
              <a:xfrm>
                <a:off x="722376" y="4453577"/>
                <a:ext cx="10753344" cy="647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913380" algn="l"/>
                    <a:tab pos="5801360" algn="l"/>
                    <a:tab pos="83718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_3#d4713bc3c.choices?vop=1&amp;pid=3ac373c4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53577"/>
                <a:ext cx="10753344" cy="647700"/>
              </a:xfrm>
              <a:prstGeom prst="rect">
                <a:avLst/>
              </a:prstGeom>
              <a:blipFill rotWithShape="1">
                <a:blip r:embed="rId3"/>
                <a:stretch>
                  <a:fillRect l="-4" t="-50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d4713bc3c?vop=1&amp;vop=1&amp;pid=3ac373c4b&amp;color=0,0,0&amp;vtp=1&amp;bt=1&amp;bbb=1&amp;hb=1"/>
              <p:cNvSpPr/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设球囊体积为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,加热前球囊内空气的质量为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,大气压强不变,根据盖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—吕萨克定律可得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d4713bc3c?vop=1&amp;vop=1&amp;pid=3ac373c4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7_1#d4713bc3c?vop=1&amp;vop=1&amp;pid=3ac373c4b&amp;color=0,0,0&amp;vtp=1&amp;bt=1&amp;bbb=1"/>
              <p:cNvSpPr/>
              <p:nvPr/>
            </p:nvSpPr>
            <p:spPr>
              <a:xfrm>
                <a:off x="722376" y="972000"/>
                <a:ext cx="10753344" cy="91757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【快解】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,两边除以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7_1#d4713bc3c?vop=1&amp;vop=1&amp;pid=3ac373c4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7575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8_1#d3779a438?vop=1&amp;pid=3ac373c4b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3.如图所示，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的氧气和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的氢气体积相同，汞柱在连通两容器的细管中央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，下列叙述正确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8_1#d3779a438?vop=1&amp;pid=3ac373c4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081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9_1#d3779a438.bracket?vop=1&amp;pid=3ac373c4b&amp;color=0,0,0&amp;vpa=3&amp;vtp=1"/>
          <p:cNvSpPr/>
          <p:nvPr/>
        </p:nvSpPr>
        <p:spPr>
          <a:xfrm>
            <a:off x="1430401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8_2#d3779a438?htil=1&amp;vop=1&amp;pid=3ac373c4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68326" y="1951677"/>
            <a:ext cx="2020824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8_3#d3779a438.choices?htil=1&amp;vop=1&amp;pid=3ac373c4b&amp;color=0,0,0&amp;vtp=1&amp;bbb=1"/>
              <p:cNvSpPr/>
              <p:nvPr/>
            </p:nvSpPr>
            <p:spPr>
              <a:xfrm>
                <a:off x="722376" y="1824677"/>
                <a:ext cx="860450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A.当氧气和氢气的温度都升高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时，汞柱不移动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.当氧气和氢气的温度都升高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时，汞柱将向左移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.当氧气温度升高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，氢气温度升高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时，汞柱向左移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.当氧气温度升高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，氢气温度升高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时，汞柱不会移动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8_3#d3779a438.choices?htil=1&amp;vop=1&amp;pid=3ac373c4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860450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0_1#d3779a438?vop=1&amp;vop=1&amp;pid=3ac373c4b&amp;color=0,0,0&amp;mp=1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【思路导引】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本题可利用假设法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,假设气体的体积不变,根据等容变化判断出氧气和氢气的压强变化量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,从而判断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出汞柱的移动方向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5354</Words>
  <Application>WPS 演示</Application>
  <PresentationFormat>宽屏</PresentationFormat>
  <Paragraphs>176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2025-10-23T03:29:00Z</dcterms:created>
  <dcterms:modified xsi:type="dcterms:W3CDTF">2025-10-27T01:03:17Z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EF215C63D367424CAB32AF568DDFF455_12</vt:lpwstr>
  </property>
  <property fmtid="{D5CDD505-2E9C-101B-9397-08002B2CF9AE}" pid="3" name="KSOProductBuildVer">
    <vt:lpwstr>2052-12.1.0.23125</vt:lpwstr>
  </property>
</Properties>
</file>